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31" r:id="rId1"/>
  </p:sldMasterIdLst>
  <p:notesMasterIdLst>
    <p:notesMasterId r:id="rId29"/>
  </p:notesMasterIdLst>
  <p:sldIdLst>
    <p:sldId id="256" r:id="rId2"/>
    <p:sldId id="257" r:id="rId3"/>
    <p:sldId id="258" r:id="rId4"/>
    <p:sldId id="277" r:id="rId5"/>
    <p:sldId id="285" r:id="rId6"/>
    <p:sldId id="263" r:id="rId7"/>
    <p:sldId id="260" r:id="rId8"/>
    <p:sldId id="265" r:id="rId9"/>
    <p:sldId id="291" r:id="rId10"/>
    <p:sldId id="267" r:id="rId11"/>
    <p:sldId id="262" r:id="rId12"/>
    <p:sldId id="278" r:id="rId13"/>
    <p:sldId id="286" r:id="rId14"/>
    <p:sldId id="287" r:id="rId15"/>
    <p:sldId id="288" r:id="rId16"/>
    <p:sldId id="289" r:id="rId17"/>
    <p:sldId id="294" r:id="rId18"/>
    <p:sldId id="292" r:id="rId19"/>
    <p:sldId id="293" r:id="rId20"/>
    <p:sldId id="279" r:id="rId21"/>
    <p:sldId id="290" r:id="rId22"/>
    <p:sldId id="281" r:id="rId23"/>
    <p:sldId id="283" r:id="rId24"/>
    <p:sldId id="284" r:id="rId25"/>
    <p:sldId id="273" r:id="rId26"/>
    <p:sldId id="274" r:id="rId27"/>
    <p:sldId id="26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001B452-04D3-4573-8EAD-C326BD94B15C}" type="datetime1">
              <a:rPr lang="ko-KR" altLang="en-US"/>
              <a:pPr lvl="0">
                <a:defRPr/>
              </a:pPr>
              <a:t>2023-06-01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D9293A7-1924-4B45-B0DE-1DAFB19868E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8D971-D6A1-4750-948C-D7B1CA5C67BF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274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2D4D6D2-980C-4B6C-A16E-DC52F98460B7}" type="datetime1">
              <a:rPr lang="ko-KR" altLang="en-US"/>
              <a:pPr lvl="0">
                <a:defRPr/>
              </a:pPr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1217399-A933-4B0E-95E5-7365263DDFC1}" type="datetime1">
              <a:rPr lang="ko-KR" altLang="en-US"/>
              <a:pPr lvl="0">
                <a:defRPr/>
              </a:pPr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21D64-CE9D-4391-99F4-0C510E185003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9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069E-9268-4B54-81FA-EDDA1EB778CC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7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F91B-FD51-4B6F-A3A7-1CDDEA3FB7AA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2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0EF-C147-49B1-8960-E83A56CFE02E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2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D96C-A855-48C6-82E0-5DAC7F004CBB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32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32365-F771-472A-94DA-77E94B7B84E3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0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6368-12A1-4B5F-9032-35F03CFDF24A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26391-2665-48BB-948C-270D5E33038B}" type="datetime1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2511433-72F9-47C3-BB33-3926AC687BE6}" type="datetime1">
              <a:rPr lang="ko-KR" altLang="en-US"/>
              <a:pPr lvl="0">
                <a:defRPr/>
              </a:pPr>
              <a:t>2023-06-01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527" y="464457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2F8EE0E-D1C1-4C26-9FCF-9C7B88D20B4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0367" y="1386554"/>
            <a:ext cx="8749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+mn-ea"/>
              </a:rPr>
              <a:t>OpenCV</a:t>
            </a:r>
            <a:r>
              <a:rPr lang="ko-KR" altLang="en-US" sz="4800" b="1" dirty="0">
                <a:latin typeface="+mn-ea"/>
              </a:rPr>
              <a:t>와 </a:t>
            </a:r>
            <a:r>
              <a:rPr lang="en-US" altLang="ko-KR" sz="4800" b="1" dirty="0">
                <a:latin typeface="+mn-ea"/>
              </a:rPr>
              <a:t>IoT</a:t>
            </a:r>
            <a:r>
              <a:rPr lang="ko-KR" altLang="en-US" sz="4800" b="1" dirty="0">
                <a:latin typeface="+mn-ea"/>
              </a:rPr>
              <a:t> 기술을 이용한 길고양이 퇴치 시스템 </a:t>
            </a:r>
            <a:br>
              <a:rPr lang="en-US" altLang="ko-KR" sz="4800" b="1" dirty="0">
                <a:latin typeface="+mn-ea"/>
              </a:rPr>
            </a:br>
            <a:endParaRPr lang="ko-KR" altLang="en-US" sz="48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8567" y="3922849"/>
            <a:ext cx="7219921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3000" dirty="0">
                <a:latin typeface="+mj-ea"/>
                <a:ea typeface="+mj-ea"/>
              </a:rPr>
              <a:t>정보통신공학과</a:t>
            </a:r>
            <a:endParaRPr lang="en-US" altLang="ko-KR" sz="3000" dirty="0">
              <a:latin typeface="+mj-ea"/>
              <a:ea typeface="+mj-ea"/>
            </a:endParaRPr>
          </a:p>
          <a:p>
            <a:pPr algn="ctr" latinLnBrk="0">
              <a:lnSpc>
                <a:spcPct val="150000"/>
              </a:lnSpc>
            </a:pPr>
            <a:endParaRPr lang="ko-KR" altLang="en-US" sz="3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AC8AF-1BD1-6D70-6C3C-62A2B8D805FA}"/>
              </a:ext>
            </a:extLst>
          </p:cNvPr>
          <p:cNvSpPr txBox="1"/>
          <p:nvPr/>
        </p:nvSpPr>
        <p:spPr>
          <a:xfrm>
            <a:off x="9291288" y="4616885"/>
            <a:ext cx="2456329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20181645 </a:t>
            </a:r>
            <a:r>
              <a:rPr lang="ko-KR" altLang="en-US" sz="1800" dirty="0">
                <a:latin typeface="+mj-ea"/>
                <a:ea typeface="+mj-ea"/>
              </a:rPr>
              <a:t>신동운</a:t>
            </a:r>
            <a:r>
              <a:rPr lang="en-US" altLang="ko-KR" sz="1800" dirty="0">
                <a:latin typeface="+mj-ea"/>
                <a:ea typeface="+mj-ea"/>
              </a:rPr>
              <a:t> 20181675 </a:t>
            </a:r>
            <a:r>
              <a:rPr lang="ko-KR" altLang="en-US" sz="1800" dirty="0" err="1">
                <a:latin typeface="+mj-ea"/>
                <a:ea typeface="+mj-ea"/>
              </a:rPr>
              <a:t>원석찬</a:t>
            </a:r>
            <a:r>
              <a:rPr lang="en-US" altLang="ko-KR" sz="1800" dirty="0">
                <a:latin typeface="+mj-ea"/>
                <a:ea typeface="+mj-ea"/>
              </a:rPr>
              <a:t> 20181688 </a:t>
            </a:r>
            <a:r>
              <a:rPr lang="ko-KR" altLang="en-US" sz="1800" dirty="0">
                <a:latin typeface="+mj-ea"/>
                <a:ea typeface="+mj-ea"/>
              </a:rPr>
              <a:t>정재인</a:t>
            </a:r>
            <a:endParaRPr lang="en-US" altLang="ko-KR" sz="1800" dirty="0">
              <a:latin typeface="+mj-ea"/>
              <a:ea typeface="+mj-ea"/>
            </a:endParaRPr>
          </a:p>
          <a:p>
            <a:pPr latinLnBrk="0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지도교수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이충호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733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4. </a:t>
            </a:r>
            <a:r>
              <a:rPr lang="ko-KR" altLang="en-US" sz="4800" dirty="0"/>
              <a:t>설계 사양</a:t>
            </a:r>
          </a:p>
        </p:txBody>
      </p:sp>
    </p:spTree>
    <p:extLst>
      <p:ext uri="{BB962C8B-B14F-4D97-AF65-F5344CB8AC3E}">
        <p14:creationId xmlns:p14="http://schemas.microsoft.com/office/powerpoint/2010/main" val="375376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0408" y="2068164"/>
            <a:ext cx="7146695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Python (3.10 </a:t>
            </a:r>
            <a:r>
              <a:rPr lang="en-US" altLang="ko-KR" dirty="0" err="1"/>
              <a:t>ver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OpenCV</a:t>
            </a:r>
            <a:r>
              <a:rPr lang="en-US" altLang="ko-KR" dirty="0"/>
              <a:t> (4.1.2 </a:t>
            </a:r>
            <a:r>
              <a:rPr lang="en-US" altLang="ko-KR" dirty="0" err="1"/>
              <a:t>ver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it-IT" altLang="ko-KR" dirty="0"/>
              <a:t>Arduino IDE v 2.0.3, AVR studio4)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DESKTOP (Windows 10)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카메라 </a:t>
            </a:r>
            <a:r>
              <a:rPr lang="en-US" altLang="ko-KR" dirty="0"/>
              <a:t>(</a:t>
            </a:r>
            <a:r>
              <a:rPr lang="en-US" altLang="ko-KR" strike="sngStrike" dirty="0"/>
              <a:t>MS </a:t>
            </a:r>
            <a:r>
              <a:rPr lang="en-US" altLang="ko-KR" strike="sngStrike" dirty="0" err="1"/>
              <a:t>lifecam</a:t>
            </a:r>
            <a:r>
              <a:rPr lang="en-US" altLang="ko-KR" strike="sngStrike" dirty="0"/>
              <a:t> hd-3000</a:t>
            </a:r>
            <a:r>
              <a:rPr lang="en-US" altLang="ko-KR" dirty="0"/>
              <a:t> --&gt; ESP32 CAM </a:t>
            </a:r>
            <a:r>
              <a:rPr lang="ko-KR" altLang="en-US" dirty="0"/>
              <a:t>보드</a:t>
            </a:r>
            <a:r>
              <a:rPr lang="en-US" altLang="ko-KR" dirty="0"/>
              <a:t>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녹음 모듈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/>
            </a:br>
            <a:r>
              <a:rPr lang="ko-KR" altLang="en-US" sz="4800" dirty="0"/>
              <a:t>설계 사양</a:t>
            </a:r>
            <a:br>
              <a:rPr lang="en-US" altLang="ko-KR" sz="4800" dirty="0"/>
            </a:br>
            <a:r>
              <a:rPr lang="en-US" altLang="ko-KR" sz="4800" dirty="0"/>
              <a:t> - </a:t>
            </a:r>
            <a:r>
              <a:rPr lang="ko-KR" altLang="en-US" sz="3000" dirty="0"/>
              <a:t>개발 환경</a:t>
            </a:r>
            <a:br>
              <a:rPr lang="ko-KR" altLang="en-US" sz="4800" dirty="0"/>
            </a:br>
            <a:endParaRPr lang="ko-KR" altLang="en-US" sz="4800" dirty="0"/>
          </a:p>
        </p:txBody>
      </p:sp>
      <p:pic>
        <p:nvPicPr>
          <p:cNvPr id="3074" name="Picture 2" descr="Python (programming language)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33" y="1312580"/>
            <a:ext cx="1898865" cy="208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CV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164" y="357066"/>
            <a:ext cx="2041218" cy="25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5C8EAB-42C7-898F-C309-8101292D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908" y="2258171"/>
            <a:ext cx="3242994" cy="2136650"/>
          </a:xfrm>
          <a:prstGeom prst="rect">
            <a:avLst/>
          </a:prstGeom>
        </p:spPr>
      </p:pic>
      <p:pic>
        <p:nvPicPr>
          <p:cNvPr id="7" name="Picture 10" descr="아두이노 - 위키백과, 우리 모두의 백과사전">
            <a:extLst>
              <a:ext uri="{FF2B5EF4-FFF2-40B4-BE49-F238E27FC236}">
                <a16:creationId xmlns:a16="http://schemas.microsoft.com/office/drawing/2014/main" id="{67AD5DEA-6600-9F51-2537-E42ED45B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04" y="4603563"/>
            <a:ext cx="2632323" cy="178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17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/>
            </a:br>
            <a:r>
              <a:rPr lang="ko-KR" altLang="en-US" sz="4800" dirty="0"/>
              <a:t>설계 사양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C13DF3-74E4-4939-6289-BA7D3F365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03" y="1724344"/>
            <a:ext cx="2729434" cy="3639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40290D-B6A4-D554-C012-EC52D720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965" y="1716018"/>
            <a:ext cx="2729434" cy="3639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8525AD-49D6-FDCE-9722-35B19068A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427" y="1724344"/>
            <a:ext cx="2723190" cy="3630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76795C-CB5B-8C20-7696-838462FAAC99}"/>
              </a:ext>
            </a:extLst>
          </p:cNvPr>
          <p:cNvSpPr txBox="1"/>
          <p:nvPr/>
        </p:nvSpPr>
        <p:spPr>
          <a:xfrm>
            <a:off x="1214399" y="5762144"/>
            <a:ext cx="222152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 err="1"/>
              <a:t>아두이노</a:t>
            </a:r>
            <a:r>
              <a:rPr lang="ko-KR" altLang="en-US" sz="2300" dirty="0"/>
              <a:t> 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084244-2D10-958F-14A0-0039CB709835}"/>
              </a:ext>
            </a:extLst>
          </p:cNvPr>
          <p:cNvSpPr txBox="1"/>
          <p:nvPr/>
        </p:nvSpPr>
        <p:spPr>
          <a:xfrm>
            <a:off x="5266427" y="5762144"/>
            <a:ext cx="177168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/>
              <a:t>녹음 모듈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F1EDC0-BC50-24E9-3DA6-B8A6CF5EFF98}"/>
              </a:ext>
            </a:extLst>
          </p:cNvPr>
          <p:cNvSpPr txBox="1"/>
          <p:nvPr/>
        </p:nvSpPr>
        <p:spPr>
          <a:xfrm>
            <a:off x="8722658" y="5762144"/>
            <a:ext cx="225494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dirty="0"/>
              <a:t>ESP32 CAM </a:t>
            </a:r>
            <a:r>
              <a:rPr lang="ko-KR" altLang="en-US" sz="2300" dirty="0"/>
              <a:t>보드</a:t>
            </a:r>
          </a:p>
        </p:txBody>
      </p:sp>
    </p:spTree>
    <p:extLst>
      <p:ext uri="{BB962C8B-B14F-4D97-AF65-F5344CB8AC3E}">
        <p14:creationId xmlns:p14="http://schemas.microsoft.com/office/powerpoint/2010/main" val="363953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5. </a:t>
            </a:r>
            <a:r>
              <a:rPr lang="ko-KR" altLang="en-US" sz="4800" dirty="0"/>
              <a:t>연구 내용</a:t>
            </a:r>
          </a:p>
        </p:txBody>
      </p:sp>
    </p:spTree>
    <p:extLst>
      <p:ext uri="{BB962C8B-B14F-4D97-AF65-F5344CB8AC3E}">
        <p14:creationId xmlns:p14="http://schemas.microsoft.com/office/powerpoint/2010/main" val="1463693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1906" y="1683617"/>
            <a:ext cx="11037379" cy="6920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200" b="1" i="0" dirty="0" err="1">
                <a:effectLst/>
                <a:latin typeface="AppleSDGothicNeo"/>
              </a:rPr>
              <a:t>Haar</a:t>
            </a:r>
            <a:r>
              <a:rPr lang="en-US" altLang="ko-KR" sz="3200" b="1" i="0" dirty="0">
                <a:effectLst/>
                <a:latin typeface="AppleSDGothicNeo"/>
              </a:rPr>
              <a:t> Cascade</a:t>
            </a:r>
            <a:r>
              <a:rPr lang="ko-KR" altLang="en-US" sz="3200" b="1" i="0" dirty="0">
                <a:effectLst/>
                <a:latin typeface="AppleSDGothicNeo"/>
              </a:rPr>
              <a:t>란</a:t>
            </a:r>
            <a:r>
              <a:rPr lang="en-US" altLang="ko-KR" sz="3200" b="1" i="0" dirty="0">
                <a:effectLst/>
                <a:latin typeface="AppleSDGothicNeo"/>
              </a:rPr>
              <a:t>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/>
            </a:br>
            <a:r>
              <a:rPr lang="ko-KR" altLang="en-US" sz="4800" dirty="0"/>
              <a:t>연구 내용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21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ppleSDGothicNeo"/>
              </a:rPr>
              <a:t>- </a:t>
            </a:r>
            <a:r>
              <a:rPr lang="ko-KR" altLang="en-US" sz="1800" dirty="0">
                <a:latin typeface="AppleSDGothicNeo"/>
              </a:rPr>
              <a:t>이미지 분류 및 객체 탐지를 위한 기술 중 하나로</a:t>
            </a:r>
            <a:r>
              <a:rPr lang="en-US" altLang="ko-KR" sz="1800" dirty="0">
                <a:latin typeface="AppleSDGothicNeo"/>
              </a:rPr>
              <a:t>, </a:t>
            </a:r>
            <a:r>
              <a:rPr lang="ko-KR" altLang="en-US" sz="1800" dirty="0">
                <a:latin typeface="AppleSDGothicNeo"/>
              </a:rPr>
              <a:t>컴퓨터 비전 분야에서 사용</a:t>
            </a:r>
            <a:endParaRPr lang="en-US" altLang="ko-KR" sz="1800" dirty="0"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800" dirty="0">
              <a:latin typeface="AppleSDGothicNeo"/>
            </a:endParaRPr>
          </a:p>
          <a:p>
            <a:pPr>
              <a:lnSpc>
                <a:spcPct val="150000"/>
              </a:lnSpc>
            </a:pPr>
            <a:r>
              <a:rPr lang="en-US" altLang="ko-KR" sz="1800" i="0" dirty="0">
                <a:effectLst/>
                <a:latin typeface="AppleSDGothicNeo"/>
              </a:rPr>
              <a:t>- </a:t>
            </a:r>
            <a:r>
              <a:rPr lang="ko-KR" altLang="en-US" sz="1800" i="0" dirty="0">
                <a:effectLst/>
                <a:latin typeface="AppleSDGothicNeo"/>
              </a:rPr>
              <a:t>인공신경망이나 </a:t>
            </a:r>
            <a:r>
              <a:rPr lang="ko-KR" altLang="en-US" sz="1800" i="0" dirty="0" err="1">
                <a:effectLst/>
                <a:latin typeface="AppleSDGothicNeo"/>
              </a:rPr>
              <a:t>딥러닝을</a:t>
            </a:r>
            <a:r>
              <a:rPr lang="ko-KR" altLang="en-US" sz="1800" i="0" dirty="0">
                <a:effectLst/>
                <a:latin typeface="AppleSDGothicNeo"/>
              </a:rPr>
              <a:t> 사용하지 않고</a:t>
            </a:r>
            <a:r>
              <a:rPr lang="en-US" altLang="ko-KR" sz="1800" i="0" dirty="0">
                <a:effectLst/>
                <a:latin typeface="AppleSDGothicNeo"/>
              </a:rPr>
              <a:t>, </a:t>
            </a:r>
            <a:r>
              <a:rPr lang="ko-KR" altLang="en-US" sz="1800" i="0" dirty="0">
                <a:effectLst/>
                <a:latin typeface="AppleSDGothicNeo"/>
              </a:rPr>
              <a:t>이미지에서 특정 패턴을 탐지해서 이미지를 분류하거나 객체를 탐지</a:t>
            </a:r>
            <a:endParaRPr lang="en-US" altLang="ko-KR" sz="1800" i="0" dirty="0">
              <a:effectLst/>
              <a:latin typeface="AppleSDGothicNe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800" dirty="0">
              <a:latin typeface="AppleSDGothicNe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i="0" dirty="0">
                <a:effectLst/>
                <a:latin typeface="AppleSDGothicNeo"/>
              </a:rPr>
              <a:t>- </a:t>
            </a:r>
            <a:r>
              <a:rPr lang="ko-KR" altLang="en-US" sz="1800" i="0" dirty="0" err="1">
                <a:effectLst/>
                <a:latin typeface="AppleSDGothicNeo"/>
              </a:rPr>
              <a:t>딥러닝이</a:t>
            </a:r>
            <a:r>
              <a:rPr lang="ko-KR" altLang="en-US" sz="1800" i="0" dirty="0">
                <a:effectLst/>
                <a:latin typeface="AppleSDGothicNeo"/>
              </a:rPr>
              <a:t> 적용되지 않아 속도는 빠를 수 있으나 정확도가 낮은 편</a:t>
            </a:r>
            <a:endParaRPr lang="en-US" altLang="ko-KR" sz="1800" i="0" dirty="0"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05058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/>
            </a:br>
            <a:r>
              <a:rPr lang="ko-KR" altLang="en-US" sz="4800" dirty="0"/>
              <a:t>연구 내용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86F5E-3232-BF03-A8C8-AC9F1D57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" y="1383228"/>
            <a:ext cx="10183777" cy="51699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1994A6-FDFF-1C59-47B7-606C5339BA47}"/>
              </a:ext>
            </a:extLst>
          </p:cNvPr>
          <p:cNvSpPr/>
          <p:nvPr/>
        </p:nvSpPr>
        <p:spPr>
          <a:xfrm>
            <a:off x="301727" y="1774474"/>
            <a:ext cx="9084320" cy="43833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AB7C3C-2D59-25FF-FA58-D9510898946D}"/>
              </a:ext>
            </a:extLst>
          </p:cNvPr>
          <p:cNvCxnSpPr/>
          <p:nvPr/>
        </p:nvCxnSpPr>
        <p:spPr>
          <a:xfrm flipV="1">
            <a:off x="5029200" y="950259"/>
            <a:ext cx="0" cy="82421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ADAE61-9B70-6E28-646F-8F4E0D119D70}"/>
              </a:ext>
            </a:extLst>
          </p:cNvPr>
          <p:cNvCxnSpPr/>
          <p:nvPr/>
        </p:nvCxnSpPr>
        <p:spPr>
          <a:xfrm>
            <a:off x="5029200" y="950259"/>
            <a:ext cx="84268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5679F9-F3E9-4182-A0F7-18F70754A00D}"/>
              </a:ext>
            </a:extLst>
          </p:cNvPr>
          <p:cNvSpPr txBox="1"/>
          <p:nvPr/>
        </p:nvSpPr>
        <p:spPr>
          <a:xfrm>
            <a:off x="5871882" y="749410"/>
            <a:ext cx="3684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고양이 탐지기 모델 불러오기</a:t>
            </a:r>
          </a:p>
          <a:p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B34340-B224-1620-255B-EED28A056DE7}"/>
              </a:ext>
            </a:extLst>
          </p:cNvPr>
          <p:cNvSpPr/>
          <p:nvPr/>
        </p:nvSpPr>
        <p:spPr>
          <a:xfrm>
            <a:off x="687209" y="4186518"/>
            <a:ext cx="6009426" cy="54105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70A65B-4EA4-F369-1019-EC87D89C50DC}"/>
              </a:ext>
            </a:extLst>
          </p:cNvPr>
          <p:cNvCxnSpPr>
            <a:cxnSpLocks/>
          </p:cNvCxnSpPr>
          <p:nvPr/>
        </p:nvCxnSpPr>
        <p:spPr>
          <a:xfrm>
            <a:off x="5871882" y="5342965"/>
            <a:ext cx="164950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FC546D-A732-0451-7F52-361EDB1A6216}"/>
              </a:ext>
            </a:extLst>
          </p:cNvPr>
          <p:cNvSpPr txBox="1"/>
          <p:nvPr/>
        </p:nvSpPr>
        <p:spPr>
          <a:xfrm>
            <a:off x="7543800" y="5120829"/>
            <a:ext cx="4346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탐지된 고양이 주위에 사각형 그림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C5161BB-55AF-185F-23CA-97651E5513CD}"/>
              </a:ext>
            </a:extLst>
          </p:cNvPr>
          <p:cNvCxnSpPr>
            <a:cxnSpLocks/>
          </p:cNvCxnSpPr>
          <p:nvPr/>
        </p:nvCxnSpPr>
        <p:spPr>
          <a:xfrm flipV="1">
            <a:off x="5871882" y="4727575"/>
            <a:ext cx="0" cy="615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0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/>
            </a:br>
            <a:r>
              <a:rPr lang="ko-KR" altLang="en-US" sz="4800" dirty="0"/>
              <a:t>연구 내용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pic>
        <p:nvPicPr>
          <p:cNvPr id="3" name="그림 2" descr="텍스트, 개, 애완동물, 컴퓨터이(가) 표시된 사진&#10;&#10;자동 생성된 설명">
            <a:extLst>
              <a:ext uri="{FF2B5EF4-FFF2-40B4-BE49-F238E27FC236}">
                <a16:creationId xmlns:a16="http://schemas.microsoft.com/office/drawing/2014/main" id="{3535CCB5-0AA2-8179-EBB2-059E3673E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6" y="1463729"/>
            <a:ext cx="5033911" cy="4099848"/>
          </a:xfrm>
          <a:prstGeom prst="rect">
            <a:avLst/>
          </a:prstGeom>
        </p:spPr>
      </p:pic>
      <p:pic>
        <p:nvPicPr>
          <p:cNvPr id="10" name="그림 9" descr="컴퓨터, 스크린샷, 텍스트, 모니터이(가) 표시된 사진&#10;&#10;자동 생성된 설명">
            <a:extLst>
              <a:ext uri="{FF2B5EF4-FFF2-40B4-BE49-F238E27FC236}">
                <a16:creationId xmlns:a16="http://schemas.microsoft.com/office/drawing/2014/main" id="{ADB9FA7B-FFC9-BCB9-A365-9F0582D3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56" y="1463729"/>
            <a:ext cx="5120028" cy="4099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FD9DB0-ED6D-B684-1269-3181D43A8CA9}"/>
              </a:ext>
            </a:extLst>
          </p:cNvPr>
          <p:cNvSpPr txBox="1"/>
          <p:nvPr/>
        </p:nvSpPr>
        <p:spPr>
          <a:xfrm>
            <a:off x="1142682" y="5878685"/>
            <a:ext cx="28735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/>
              <a:t>고양이 외 다른 동물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BC0A35-2441-48C6-063C-A643684266C5}"/>
              </a:ext>
            </a:extLst>
          </p:cNvPr>
          <p:cNvSpPr txBox="1"/>
          <p:nvPr/>
        </p:nvSpPr>
        <p:spPr>
          <a:xfrm>
            <a:off x="7984000" y="5878685"/>
            <a:ext cx="28735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/>
              <a:t>다수의 고양이</a:t>
            </a:r>
          </a:p>
        </p:txBody>
      </p:sp>
    </p:spTree>
    <p:extLst>
      <p:ext uri="{BB962C8B-B14F-4D97-AF65-F5344CB8AC3E}">
        <p14:creationId xmlns:p14="http://schemas.microsoft.com/office/powerpoint/2010/main" val="214351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/>
            </a:br>
            <a:r>
              <a:rPr lang="ko-KR" altLang="en-US" sz="4800" dirty="0"/>
              <a:t>연구 내용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D9DB0-ED6D-B684-1269-3181D43A8CA9}"/>
              </a:ext>
            </a:extLst>
          </p:cNvPr>
          <p:cNvSpPr txBox="1"/>
          <p:nvPr/>
        </p:nvSpPr>
        <p:spPr>
          <a:xfrm>
            <a:off x="586870" y="5582141"/>
            <a:ext cx="1073555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/>
              <a:t>유튜브 동영상으로 확인해 본 결과 고양이의 움직임을 따라가며 얼굴 인식 가능</a:t>
            </a:r>
          </a:p>
        </p:txBody>
      </p:sp>
      <p:pic>
        <p:nvPicPr>
          <p:cNvPr id="5" name="그림 4" descr="텍스트, 사람, 실내, 집고양이이(가) 표시된 사진&#10;&#10;자동 생성된 설명">
            <a:extLst>
              <a:ext uri="{FF2B5EF4-FFF2-40B4-BE49-F238E27FC236}">
                <a16:creationId xmlns:a16="http://schemas.microsoft.com/office/drawing/2014/main" id="{95938608-4B04-DE44-61BF-B0C24F1A1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7" y="1909014"/>
            <a:ext cx="5184497" cy="3039971"/>
          </a:xfrm>
          <a:prstGeom prst="rect">
            <a:avLst/>
          </a:prstGeom>
        </p:spPr>
      </p:pic>
      <p:pic>
        <p:nvPicPr>
          <p:cNvPr id="9" name="그림 8" descr="고양이, 중소형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BF77769C-8CB4-5FA7-6A8E-37B28C009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61" y="1909014"/>
            <a:ext cx="5178969" cy="30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9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/>
            </a:br>
            <a:r>
              <a:rPr lang="ko-KR" altLang="en-US" sz="4800" dirty="0"/>
              <a:t>연구 내용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pic>
        <p:nvPicPr>
          <p:cNvPr id="5" name="그림 4" descr="전자제품, 전자 공학, 전기 배선, 회로 구성요소이(가) 표시된 사진&#10;&#10;자동 생성된 설명">
            <a:extLst>
              <a:ext uri="{FF2B5EF4-FFF2-40B4-BE49-F238E27FC236}">
                <a16:creationId xmlns:a16="http://schemas.microsoft.com/office/drawing/2014/main" id="{49BEDC42-7AF2-0550-D4EC-D28B16B92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86206" y="482228"/>
            <a:ext cx="4081805" cy="54424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59E4D2-D2BD-5660-BEBE-E40F50CE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504" y="1193316"/>
            <a:ext cx="5849166" cy="4051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1F87C4-9FB7-794B-607E-93BC2D128D13}"/>
              </a:ext>
            </a:extLst>
          </p:cNvPr>
          <p:cNvSpPr txBox="1"/>
          <p:nvPr/>
        </p:nvSpPr>
        <p:spPr>
          <a:xfrm>
            <a:off x="1790355" y="5524913"/>
            <a:ext cx="28735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 err="1"/>
              <a:t>아두이노</a:t>
            </a:r>
            <a:r>
              <a:rPr lang="ko-KR" altLang="en-US" sz="2300" dirty="0"/>
              <a:t> 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4B1BC-06F7-5755-9A51-8F0C3C34CFAD}"/>
              </a:ext>
            </a:extLst>
          </p:cNvPr>
          <p:cNvSpPr txBox="1"/>
          <p:nvPr/>
        </p:nvSpPr>
        <p:spPr>
          <a:xfrm>
            <a:off x="7575334" y="5524913"/>
            <a:ext cx="287350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dirty="0"/>
              <a:t>ISD1820</a:t>
            </a:r>
            <a:r>
              <a:rPr lang="ko-KR" altLang="en-US" sz="2300" dirty="0"/>
              <a:t>모듈 기능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254B3B-6C8B-DDA0-EBE2-0C274DE49333}"/>
              </a:ext>
            </a:extLst>
          </p:cNvPr>
          <p:cNvSpPr/>
          <p:nvPr/>
        </p:nvSpPr>
        <p:spPr>
          <a:xfrm>
            <a:off x="3605349" y="3857897"/>
            <a:ext cx="539931" cy="8814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8AC487-5095-DA96-9957-8348641C0A29}"/>
              </a:ext>
            </a:extLst>
          </p:cNvPr>
          <p:cNvCxnSpPr>
            <a:cxnSpLocks/>
          </p:cNvCxnSpPr>
          <p:nvPr/>
        </p:nvCxnSpPr>
        <p:spPr>
          <a:xfrm flipV="1">
            <a:off x="4007030" y="4739311"/>
            <a:ext cx="0" cy="21523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8F0C287-1CFA-0927-B7E3-86B8DD1BD992}"/>
              </a:ext>
            </a:extLst>
          </p:cNvPr>
          <p:cNvCxnSpPr>
            <a:cxnSpLocks/>
          </p:cNvCxnSpPr>
          <p:nvPr/>
        </p:nvCxnSpPr>
        <p:spPr>
          <a:xfrm>
            <a:off x="4007030" y="4950190"/>
            <a:ext cx="41847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F95243-C23D-0516-ECA0-2CDF2B451D70}"/>
              </a:ext>
            </a:extLst>
          </p:cNvPr>
          <p:cNvSpPr txBox="1"/>
          <p:nvPr/>
        </p:nvSpPr>
        <p:spPr>
          <a:xfrm>
            <a:off x="4408713" y="4627024"/>
            <a:ext cx="153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연결선 취약으로 납땜 처리 필요</a:t>
            </a:r>
            <a:endParaRPr lang="en-US" altLang="ko-KR" sz="1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2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/>
            </a:br>
            <a:r>
              <a:rPr lang="ko-KR" altLang="en-US" sz="4800" dirty="0"/>
              <a:t>연구 내용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BB66D-E777-0912-0615-8DC738431617}"/>
              </a:ext>
            </a:extLst>
          </p:cNvPr>
          <p:cNvSpPr txBox="1"/>
          <p:nvPr/>
        </p:nvSpPr>
        <p:spPr>
          <a:xfrm>
            <a:off x="341906" y="2879477"/>
            <a:ext cx="1154836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i="0" dirty="0">
              <a:effectLst/>
              <a:latin typeface="AppleSDGothicNeo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54C8C9-E959-724E-8460-81186E36F344}"/>
              </a:ext>
            </a:extLst>
          </p:cNvPr>
          <p:cNvGrpSpPr/>
          <p:nvPr/>
        </p:nvGrpSpPr>
        <p:grpSpPr>
          <a:xfrm>
            <a:off x="497440" y="1147937"/>
            <a:ext cx="5836079" cy="5054899"/>
            <a:chOff x="497440" y="1147937"/>
            <a:chExt cx="5836079" cy="50548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CC951F0-8EC4-729E-9667-254F6C6B4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440" y="1147937"/>
              <a:ext cx="5598560" cy="505489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2CBAFA-48F6-EFD1-95A5-4A457E015217}"/>
                </a:ext>
              </a:extLst>
            </p:cNvPr>
            <p:cNvSpPr/>
            <p:nvPr/>
          </p:nvSpPr>
          <p:spPr>
            <a:xfrm>
              <a:off x="583514" y="3675387"/>
              <a:ext cx="2451917" cy="464872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BE01D40-9C75-BB8E-ED3D-11D1CD471315}"/>
                </a:ext>
              </a:extLst>
            </p:cNvPr>
            <p:cNvCxnSpPr>
              <a:cxnSpLocks/>
            </p:cNvCxnSpPr>
            <p:nvPr/>
          </p:nvCxnSpPr>
          <p:spPr>
            <a:xfrm>
              <a:off x="3035431" y="3907823"/>
              <a:ext cx="418476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D5522D-E49B-22B2-2572-7CC311D4AE8C}"/>
                </a:ext>
              </a:extLst>
            </p:cNvPr>
            <p:cNvSpPr txBox="1"/>
            <p:nvPr/>
          </p:nvSpPr>
          <p:spPr>
            <a:xfrm>
              <a:off x="3348920" y="3675386"/>
              <a:ext cx="29845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10</a:t>
              </a:r>
              <a:r>
                <a:rPr lang="ko-KR" altLang="en-US" sz="20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초간 음성녹음 시작</a:t>
              </a:r>
              <a:endParaRPr lang="ko-KR" alt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endParaRPr>
            </a:p>
            <a:p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33B4D-5CCD-A7B3-E50D-CA6D3B75153E}"/>
              </a:ext>
            </a:extLst>
          </p:cNvPr>
          <p:cNvSpPr/>
          <p:nvPr/>
        </p:nvSpPr>
        <p:spPr>
          <a:xfrm>
            <a:off x="583514" y="5055329"/>
            <a:ext cx="2451917" cy="46487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1FA69CF-2A98-7E0D-450E-E1666F477626}"/>
              </a:ext>
            </a:extLst>
          </p:cNvPr>
          <p:cNvCxnSpPr>
            <a:cxnSpLocks/>
          </p:cNvCxnSpPr>
          <p:nvPr/>
        </p:nvCxnSpPr>
        <p:spPr>
          <a:xfrm>
            <a:off x="3035431" y="5307211"/>
            <a:ext cx="41847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E4EB7D-49C6-BF61-F900-CBEBB2104B59}"/>
              </a:ext>
            </a:extLst>
          </p:cNvPr>
          <p:cNvSpPr txBox="1"/>
          <p:nvPr/>
        </p:nvSpPr>
        <p:spPr>
          <a:xfrm>
            <a:off x="3357629" y="5055329"/>
            <a:ext cx="2984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초간 녹음된 소리 </a:t>
            </a:r>
            <a:endParaRPr lang="en-US" altLang="ko-KR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재생</a:t>
            </a:r>
            <a:endParaRPr lang="ko-KR" altLang="en-US" sz="200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D73C4DE-D75C-DD32-F3E4-25AC9765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96" y="1168274"/>
            <a:ext cx="5535998" cy="503456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859E67-5CE7-63AA-7D4E-9747492DE3E2}"/>
              </a:ext>
            </a:extLst>
          </p:cNvPr>
          <p:cNvSpPr/>
          <p:nvPr/>
        </p:nvSpPr>
        <p:spPr>
          <a:xfrm>
            <a:off x="6630178" y="4383272"/>
            <a:ext cx="3062462" cy="46487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CCBF80-A58B-16E3-1DAA-3D0401448FBF}"/>
              </a:ext>
            </a:extLst>
          </p:cNvPr>
          <p:cNvCxnSpPr>
            <a:cxnSpLocks/>
          </p:cNvCxnSpPr>
          <p:nvPr/>
        </p:nvCxnSpPr>
        <p:spPr>
          <a:xfrm>
            <a:off x="8474527" y="5055329"/>
            <a:ext cx="41847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26C399F-EDF8-8308-98CE-4E785C7F9166}"/>
              </a:ext>
            </a:extLst>
          </p:cNvPr>
          <p:cNvCxnSpPr>
            <a:cxnSpLocks/>
          </p:cNvCxnSpPr>
          <p:nvPr/>
        </p:nvCxnSpPr>
        <p:spPr>
          <a:xfrm flipV="1">
            <a:off x="8474527" y="4848144"/>
            <a:ext cx="0" cy="21523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6921992-7B44-A362-C5F2-748A6B198D68}"/>
              </a:ext>
            </a:extLst>
          </p:cNvPr>
          <p:cNvSpPr txBox="1"/>
          <p:nvPr/>
        </p:nvSpPr>
        <p:spPr>
          <a:xfrm>
            <a:off x="8826577" y="4871405"/>
            <a:ext cx="298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적외선으로 감지되었을 때 </a:t>
            </a:r>
            <a:endParaRPr lang="en-US" altLang="ko-KR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녹음된 소리 재생</a:t>
            </a:r>
            <a:endParaRPr lang="en-US" altLang="ko-KR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9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2127" y="-116541"/>
            <a:ext cx="10515600" cy="623047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0" i="0" dirty="0">
              <a:solidFill>
                <a:srgbClr val="666666"/>
              </a:solidFill>
              <a:effectLst/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1. </a:t>
            </a:r>
            <a:r>
              <a:rPr lang="ko-KR" altLang="en-US" b="0" i="0" dirty="0">
                <a:effectLst/>
                <a:latin typeface="Noto Sans CJK KR"/>
              </a:rPr>
              <a:t>연구 배경 및 목적</a:t>
            </a: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2. </a:t>
            </a:r>
            <a:r>
              <a:rPr lang="ko-KR" altLang="en-US" b="0" i="0" dirty="0">
                <a:effectLst/>
                <a:latin typeface="Noto Sans CJK KR"/>
              </a:rPr>
              <a:t>계획대비 진행상황</a:t>
            </a:r>
            <a:endParaRPr lang="en-US" altLang="ko-KR" dirty="0"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3. </a:t>
            </a:r>
            <a:r>
              <a:rPr lang="ko-KR" altLang="en-US" b="0" i="0" dirty="0">
                <a:effectLst/>
                <a:latin typeface="Noto Sans CJK KR"/>
              </a:rPr>
              <a:t>역할분담</a:t>
            </a:r>
            <a:endParaRPr lang="en-US" altLang="ko-KR" dirty="0"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4. </a:t>
            </a:r>
            <a:r>
              <a:rPr lang="ko-KR" altLang="en-US" b="0" i="0" dirty="0">
                <a:effectLst/>
                <a:latin typeface="Noto Sans CJK KR"/>
              </a:rPr>
              <a:t>설계 사양</a:t>
            </a:r>
            <a:endParaRPr lang="en-US" altLang="ko-KR" b="0" i="0" dirty="0">
              <a:effectLst/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5. </a:t>
            </a:r>
            <a:r>
              <a:rPr lang="ko-KR" altLang="en-US" b="0" i="0" dirty="0">
                <a:effectLst/>
                <a:latin typeface="Noto Sans CJK KR"/>
              </a:rPr>
              <a:t>연구 내용</a:t>
            </a:r>
            <a:endParaRPr lang="en-US" altLang="ko-KR" b="0" i="0" dirty="0">
              <a:effectLst/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b="0" i="0" dirty="0">
                <a:effectLst/>
                <a:latin typeface="Noto Sans CJK KR"/>
              </a:rPr>
              <a:t>6. </a:t>
            </a:r>
            <a:r>
              <a:rPr lang="ko-KR" altLang="en-US" b="0" i="0" dirty="0">
                <a:effectLst/>
                <a:latin typeface="Noto Sans CJK KR"/>
              </a:rPr>
              <a:t>프로젝트 향후 계획</a:t>
            </a:r>
            <a:endParaRPr lang="en-US" altLang="ko-KR" b="0" i="0" dirty="0">
              <a:effectLst/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>
                <a:latin typeface="Noto Sans CJK KR"/>
              </a:rPr>
              <a:t>7. </a:t>
            </a:r>
            <a:r>
              <a:rPr lang="ko-KR" altLang="en-US" dirty="0">
                <a:latin typeface="Noto Sans CJK KR"/>
              </a:rPr>
              <a:t>최종 예상 결과물</a:t>
            </a:r>
            <a:endParaRPr lang="en-US" altLang="ko-KR" dirty="0">
              <a:latin typeface="Noto Sans CJK KR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>
                <a:latin typeface="Noto Sans CJK KR"/>
              </a:rPr>
              <a:t>8 </a:t>
            </a:r>
            <a:r>
              <a:rPr lang="ko-KR" altLang="en-US" dirty="0">
                <a:latin typeface="Noto Sans CJK KR"/>
              </a:rPr>
              <a:t>참고 문헌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439" y="198640"/>
            <a:ext cx="3048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목차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109425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2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6. </a:t>
            </a:r>
            <a:r>
              <a:rPr lang="ko-KR" altLang="en-US" sz="4800" dirty="0"/>
              <a:t>프로젝트 향후 계획</a:t>
            </a:r>
          </a:p>
        </p:txBody>
      </p:sp>
    </p:spTree>
    <p:extLst>
      <p:ext uri="{BB962C8B-B14F-4D97-AF65-F5344CB8AC3E}">
        <p14:creationId xmlns:p14="http://schemas.microsoft.com/office/powerpoint/2010/main" val="1833745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7" name="제목 1"/>
          <p:cNvSpPr txBox="1"/>
          <p:nvPr/>
        </p:nvSpPr>
        <p:spPr>
          <a:xfrm>
            <a:off x="119270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br>
              <a:rPr lang="en-US" altLang="ko-KR" sz="4800" dirty="0"/>
            </a:br>
            <a:r>
              <a:rPr lang="ko-KR" altLang="en-US" sz="4800" dirty="0"/>
              <a:t>프로젝트 향후 계획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2E85188A-1D12-43DF-1A4C-0980AD0B40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6058" y="1415478"/>
          <a:ext cx="11136756" cy="51947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5158">
                  <a:extLst>
                    <a:ext uri="{9D8B030D-6E8A-4147-A177-3AD203B41FA5}">
                      <a16:colId xmlns:a16="http://schemas.microsoft.com/office/drawing/2014/main" val="1522791625"/>
                    </a:ext>
                  </a:extLst>
                </a:gridCol>
                <a:gridCol w="887506">
                  <a:extLst>
                    <a:ext uri="{9D8B030D-6E8A-4147-A177-3AD203B41FA5}">
                      <a16:colId xmlns:a16="http://schemas.microsoft.com/office/drawing/2014/main" val="1207872111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879669034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904353229"/>
                    </a:ext>
                  </a:extLst>
                </a:gridCol>
                <a:gridCol w="832002">
                  <a:extLst>
                    <a:ext uri="{9D8B030D-6E8A-4147-A177-3AD203B41FA5}">
                      <a16:colId xmlns:a16="http://schemas.microsoft.com/office/drawing/2014/main" val="865879005"/>
                    </a:ext>
                  </a:extLst>
                </a:gridCol>
                <a:gridCol w="862328">
                  <a:extLst>
                    <a:ext uri="{9D8B030D-6E8A-4147-A177-3AD203B41FA5}">
                      <a16:colId xmlns:a16="http://schemas.microsoft.com/office/drawing/2014/main" val="2944579018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3856671469"/>
                    </a:ext>
                  </a:extLst>
                </a:gridCol>
                <a:gridCol w="877243">
                  <a:extLst>
                    <a:ext uri="{9D8B030D-6E8A-4147-A177-3AD203B41FA5}">
                      <a16:colId xmlns:a16="http://schemas.microsoft.com/office/drawing/2014/main" val="1211552346"/>
                    </a:ext>
                  </a:extLst>
                </a:gridCol>
                <a:gridCol w="915698">
                  <a:extLst>
                    <a:ext uri="{9D8B030D-6E8A-4147-A177-3AD203B41FA5}">
                      <a16:colId xmlns:a16="http://schemas.microsoft.com/office/drawing/2014/main" val="1521869593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43940640"/>
                    </a:ext>
                  </a:extLst>
                </a:gridCol>
                <a:gridCol w="1048868">
                  <a:extLst>
                    <a:ext uri="{9D8B030D-6E8A-4147-A177-3AD203B41FA5}">
                      <a16:colId xmlns:a16="http://schemas.microsoft.com/office/drawing/2014/main" val="1323430315"/>
                    </a:ext>
                  </a:extLst>
                </a:gridCol>
              </a:tblGrid>
              <a:tr h="551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연구내용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62652"/>
                  </a:ext>
                </a:extLst>
              </a:tr>
              <a:tr h="958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연구 계획 수립 및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프로그램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092182"/>
                  </a:ext>
                </a:extLst>
              </a:tr>
              <a:tr h="907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영상처리 코드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273180"/>
                  </a:ext>
                </a:extLst>
              </a:tr>
              <a:tr h="100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아두이노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라즈베리 파이를 이용한 </a:t>
                      </a:r>
                      <a:r>
                        <a:rPr lang="en-US" altLang="ko-KR" sz="1500" dirty="0"/>
                        <a:t>IOT </a:t>
                      </a:r>
                      <a:r>
                        <a:rPr lang="ko-KR" altLang="en-US" sz="1500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757389"/>
                  </a:ext>
                </a:extLst>
              </a:tr>
              <a:tr h="98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실제 시스템 실험 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수정 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07222"/>
                  </a:ext>
                </a:extLst>
              </a:tr>
              <a:tr h="788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보고서 작성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3036"/>
                  </a:ext>
                </a:extLst>
              </a:tr>
            </a:tbl>
          </a:graphicData>
        </a:graphic>
      </p:graphicFrame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B301361-A944-4104-F799-026AE483FDF2}"/>
              </a:ext>
            </a:extLst>
          </p:cNvPr>
          <p:cNvSpPr/>
          <p:nvPr/>
        </p:nvSpPr>
        <p:spPr>
          <a:xfrm>
            <a:off x="2643446" y="2083359"/>
            <a:ext cx="3419303" cy="2743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4AB7BCD-FCD7-5AAE-C3E1-A0EACF10A7A1}"/>
              </a:ext>
            </a:extLst>
          </p:cNvPr>
          <p:cNvSpPr/>
          <p:nvPr/>
        </p:nvSpPr>
        <p:spPr>
          <a:xfrm>
            <a:off x="2643447" y="2514377"/>
            <a:ext cx="2582978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37424C2-526C-3268-3B6B-E2BE131E495A}"/>
              </a:ext>
            </a:extLst>
          </p:cNvPr>
          <p:cNvSpPr/>
          <p:nvPr/>
        </p:nvSpPr>
        <p:spPr>
          <a:xfrm>
            <a:off x="3879564" y="3025599"/>
            <a:ext cx="3874907" cy="2743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CFF902D-80EC-6B89-4092-141721B3DE65}"/>
              </a:ext>
            </a:extLst>
          </p:cNvPr>
          <p:cNvSpPr/>
          <p:nvPr/>
        </p:nvSpPr>
        <p:spPr>
          <a:xfrm>
            <a:off x="5619728" y="3930206"/>
            <a:ext cx="3948221" cy="2743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25EFA06-D187-5FC1-055E-2900565A4EB4}"/>
              </a:ext>
            </a:extLst>
          </p:cNvPr>
          <p:cNvSpPr/>
          <p:nvPr/>
        </p:nvSpPr>
        <p:spPr>
          <a:xfrm>
            <a:off x="6062749" y="4945109"/>
            <a:ext cx="3505200" cy="27435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787EFBE-4909-428D-5C05-432CC2FBCB7B}"/>
              </a:ext>
            </a:extLst>
          </p:cNvPr>
          <p:cNvSpPr/>
          <p:nvPr/>
        </p:nvSpPr>
        <p:spPr>
          <a:xfrm>
            <a:off x="3879565" y="5916959"/>
            <a:ext cx="1346860" cy="2743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F56B277-48D0-6538-72D6-EB5E45CD4BC7}"/>
              </a:ext>
            </a:extLst>
          </p:cNvPr>
          <p:cNvSpPr/>
          <p:nvPr/>
        </p:nvSpPr>
        <p:spPr>
          <a:xfrm>
            <a:off x="8684647" y="5916959"/>
            <a:ext cx="1472365" cy="27435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7E2444D-69EE-4368-66CA-120B990212D9}"/>
              </a:ext>
            </a:extLst>
          </p:cNvPr>
          <p:cNvSpPr/>
          <p:nvPr/>
        </p:nvSpPr>
        <p:spPr>
          <a:xfrm>
            <a:off x="2862986" y="6196988"/>
            <a:ext cx="2363437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19CE6C1-1DAB-346C-07AD-C56A7EE0E01B}"/>
              </a:ext>
            </a:extLst>
          </p:cNvPr>
          <p:cNvSpPr/>
          <p:nvPr/>
        </p:nvSpPr>
        <p:spPr>
          <a:xfrm>
            <a:off x="5035661" y="4287927"/>
            <a:ext cx="511700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703A096-B08F-BC00-1DE5-4875C840AC3A}"/>
              </a:ext>
            </a:extLst>
          </p:cNvPr>
          <p:cNvSpPr/>
          <p:nvPr/>
        </p:nvSpPr>
        <p:spPr>
          <a:xfrm>
            <a:off x="3882098" y="3356315"/>
            <a:ext cx="1665263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C2509A-EC68-9A8A-8DDF-B1A6C7BB8870}"/>
              </a:ext>
            </a:extLst>
          </p:cNvPr>
          <p:cNvSpPr/>
          <p:nvPr/>
        </p:nvSpPr>
        <p:spPr>
          <a:xfrm>
            <a:off x="5619728" y="1415478"/>
            <a:ext cx="2183185" cy="519471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7" name="제목 1"/>
          <p:cNvSpPr txBox="1"/>
          <p:nvPr/>
        </p:nvSpPr>
        <p:spPr>
          <a:xfrm>
            <a:off x="119270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br>
              <a:rPr lang="en-US" altLang="ko-KR" sz="4800" dirty="0"/>
            </a:br>
            <a:r>
              <a:rPr lang="ko-KR" altLang="en-US" sz="4800" dirty="0"/>
              <a:t>프로젝트 향후 계획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23C35B-1E9E-0506-04ED-CCBAC695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127" y="1413249"/>
            <a:ext cx="10515600" cy="5247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영상처리 코드 테스트 수정 및 보완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en-US" altLang="ko-KR" sz="2400" dirty="0"/>
              <a:t>-  </a:t>
            </a:r>
            <a:r>
              <a:rPr lang="ko-KR" altLang="en-US" sz="2400" dirty="0"/>
              <a:t>실제 고양이 관측 가능 여부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   -  </a:t>
            </a:r>
            <a:r>
              <a:rPr lang="ko-KR" altLang="en-US" sz="2400" dirty="0"/>
              <a:t>정면 외 다른 각도 관측 가능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   -  </a:t>
            </a:r>
            <a:r>
              <a:rPr lang="ko-KR" altLang="en-US" sz="2400" dirty="0"/>
              <a:t>관측 정확도 향상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아두이노</a:t>
            </a:r>
            <a:r>
              <a:rPr lang="ko-KR" altLang="en-US" dirty="0"/>
              <a:t> 개발 환경 구축 및 보완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200" dirty="0">
                <a:latin typeface="+mn-ea"/>
              </a:rPr>
              <a:t> 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연결선 취약 문제 해결 후 코드 테스트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200" dirty="0">
                <a:latin typeface="+mn-ea"/>
              </a:rPr>
              <a:t> 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 err="1">
                <a:latin typeface="+mn-ea"/>
              </a:rPr>
              <a:t>아두이노와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ESP32-CAM</a:t>
            </a:r>
            <a:r>
              <a:rPr lang="ko-KR" altLang="en-US" sz="2400" dirty="0">
                <a:latin typeface="+mn-ea"/>
              </a:rPr>
              <a:t> 결합 후 구동 여부 확인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아두이노와</a:t>
            </a:r>
            <a:r>
              <a:rPr lang="ko-KR" altLang="en-US" dirty="0"/>
              <a:t> 영상처리 코드 결합 후 최종 테스트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보고서 작성 및 발표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논문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81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2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7. </a:t>
            </a:r>
            <a:r>
              <a:rPr lang="ko-KR" altLang="en-US" sz="4800" dirty="0"/>
              <a:t>예상 최종 결과물</a:t>
            </a:r>
          </a:p>
        </p:txBody>
      </p:sp>
    </p:spTree>
    <p:extLst>
      <p:ext uri="{BB962C8B-B14F-4D97-AF65-F5344CB8AC3E}">
        <p14:creationId xmlns:p14="http://schemas.microsoft.com/office/powerpoint/2010/main" val="255148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7" name="제목 1"/>
          <p:cNvSpPr txBox="1"/>
          <p:nvPr/>
        </p:nvSpPr>
        <p:spPr>
          <a:xfrm>
            <a:off x="119270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br>
              <a:rPr lang="en-US" altLang="ko-KR" sz="4800" dirty="0"/>
            </a:br>
            <a:r>
              <a:rPr lang="ko-KR" altLang="en-US" sz="4800" dirty="0"/>
              <a:t>예상 최종 결과물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pic>
        <p:nvPicPr>
          <p:cNvPr id="2" name="Picture 2" descr="살인 진드기의 집 길고양이, 치명적 바이러스 전염 위험 | 중앙일보">
            <a:extLst>
              <a:ext uri="{FF2B5EF4-FFF2-40B4-BE49-F238E27FC236}">
                <a16:creationId xmlns:a16="http://schemas.microsoft.com/office/drawing/2014/main" id="{A5BD4940-C04F-ADEC-3CB7-2676D420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70" y="1806726"/>
            <a:ext cx="4803886" cy="26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00C8D7-8D6F-1D09-4E4E-F6FA7E5E741B}"/>
              </a:ext>
            </a:extLst>
          </p:cNvPr>
          <p:cNvSpPr/>
          <p:nvPr/>
        </p:nvSpPr>
        <p:spPr>
          <a:xfrm>
            <a:off x="3859997" y="2715068"/>
            <a:ext cx="3034146" cy="1704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48B3F-9183-4AE6-7E70-321F4492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787" y="2803114"/>
            <a:ext cx="2793534" cy="1907124"/>
          </a:xfrm>
          <a:prstGeom prst="rect">
            <a:avLst/>
          </a:prstGeom>
        </p:spPr>
      </p:pic>
      <p:sp>
        <p:nvSpPr>
          <p:cNvPr id="6" name="화살표: 아래쪽 23">
            <a:extLst>
              <a:ext uri="{FF2B5EF4-FFF2-40B4-BE49-F238E27FC236}">
                <a16:creationId xmlns:a16="http://schemas.microsoft.com/office/drawing/2014/main" id="{8A49286D-045B-407F-57A5-3AD25010850E}"/>
              </a:ext>
            </a:extLst>
          </p:cNvPr>
          <p:cNvSpPr/>
          <p:nvPr/>
        </p:nvSpPr>
        <p:spPr>
          <a:xfrm rot="5400000">
            <a:off x="8282075" y="2461104"/>
            <a:ext cx="384903" cy="23860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FC3F4-877B-6CDB-662E-946F91D4E694}"/>
              </a:ext>
            </a:extLst>
          </p:cNvPr>
          <p:cNvSpPr txBox="1"/>
          <p:nvPr/>
        </p:nvSpPr>
        <p:spPr>
          <a:xfrm>
            <a:off x="4698197" y="2228983"/>
            <a:ext cx="1357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CAT 0.46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0" name="그림 9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E62B8A29-19ED-A7FD-494D-29D85772A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" y="3007484"/>
            <a:ext cx="2827046" cy="1298699"/>
          </a:xfrm>
          <a:prstGeom prst="rect">
            <a:avLst/>
          </a:prstGeom>
        </p:spPr>
      </p:pic>
      <p:sp>
        <p:nvSpPr>
          <p:cNvPr id="12" name="화살표: 아래쪽 23">
            <a:extLst>
              <a:ext uri="{FF2B5EF4-FFF2-40B4-BE49-F238E27FC236}">
                <a16:creationId xmlns:a16="http://schemas.microsoft.com/office/drawing/2014/main" id="{BB8F1B74-11CB-8A10-9DD9-1BA1AE81892C}"/>
              </a:ext>
            </a:extLst>
          </p:cNvPr>
          <p:cNvSpPr/>
          <p:nvPr/>
        </p:nvSpPr>
        <p:spPr>
          <a:xfrm rot="5400000">
            <a:off x="3033389" y="3123230"/>
            <a:ext cx="384903" cy="106720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9A8DCA-B6AF-3629-4C89-56E6A1F06EF8}"/>
              </a:ext>
            </a:extLst>
          </p:cNvPr>
          <p:cNvSpPr/>
          <p:nvPr/>
        </p:nvSpPr>
        <p:spPr>
          <a:xfrm>
            <a:off x="379373" y="5050095"/>
            <a:ext cx="4625729" cy="126178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길고양이가 인식되면 </a:t>
            </a:r>
            <a:r>
              <a:rPr lang="ko-KR" altLang="en-US" dirty="0" err="1"/>
              <a:t>아두이노</a:t>
            </a:r>
            <a:r>
              <a:rPr lang="ko-KR" altLang="en-US" dirty="0"/>
              <a:t> 모듈인 녹음 모듈에 미리 녹음해 둔 소리가 출력</a:t>
            </a:r>
            <a:endParaRPr lang="en-US" altLang="ko-KR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F81F0AE-CEE3-9563-C28E-5887DC31052B}"/>
              </a:ext>
            </a:extLst>
          </p:cNvPr>
          <p:cNvSpPr/>
          <p:nvPr/>
        </p:nvSpPr>
        <p:spPr>
          <a:xfrm>
            <a:off x="7043645" y="5050095"/>
            <a:ext cx="4388915" cy="126178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</a:t>
            </a:r>
            <a:r>
              <a:rPr lang="en-US" altLang="ko-KR" dirty="0"/>
              <a:t>(</a:t>
            </a:r>
            <a:r>
              <a:rPr lang="en-US" altLang="ko-KR" sz="1800" dirty="0"/>
              <a:t>ESP32 CAM </a:t>
            </a:r>
            <a:r>
              <a:rPr lang="ko-KR" altLang="en-US" sz="1800" dirty="0"/>
              <a:t>보드</a:t>
            </a:r>
            <a:r>
              <a:rPr lang="en-US" altLang="ko-KR" dirty="0"/>
              <a:t>)</a:t>
            </a:r>
            <a:r>
              <a:rPr lang="ko-KR" altLang="en-US" dirty="0"/>
              <a:t>를 건물 입구에 설치에 건물 내로 들어오는 길고양이를 인식</a:t>
            </a:r>
            <a:endParaRPr lang="en-US" altLang="ko-KR" dirty="0"/>
          </a:p>
        </p:txBody>
      </p:sp>
      <p:sp>
        <p:nvSpPr>
          <p:cNvPr id="16" name="화살표: 아래쪽 23">
            <a:extLst>
              <a:ext uri="{FF2B5EF4-FFF2-40B4-BE49-F238E27FC236}">
                <a16:creationId xmlns:a16="http://schemas.microsoft.com/office/drawing/2014/main" id="{59A5248A-D92D-5C2E-BA42-9FE393C4053C}"/>
              </a:ext>
            </a:extLst>
          </p:cNvPr>
          <p:cNvSpPr/>
          <p:nvPr/>
        </p:nvSpPr>
        <p:spPr>
          <a:xfrm rot="5400000">
            <a:off x="5831921" y="5070509"/>
            <a:ext cx="384903" cy="122095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0675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2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8. </a:t>
            </a:r>
            <a:r>
              <a:rPr lang="ko-KR" altLang="en-US" sz="4800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11998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34" name="제목 1"/>
          <p:cNvSpPr txBox="1"/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br>
              <a:rPr lang="en-US" altLang="ko-KR" sz="4800"/>
            </a:br>
            <a:r>
              <a:rPr lang="ko-KR" altLang="en-US" sz="4800"/>
              <a:t>참고문헌</a:t>
            </a:r>
            <a:br>
              <a:rPr lang="en-US" altLang="ko-KR" sz="4800"/>
            </a:br>
            <a:r>
              <a:rPr lang="en-US" altLang="ko-KR" sz="4800"/>
              <a:t> </a:t>
            </a:r>
            <a:br>
              <a:rPr lang="ko-KR" altLang="en-US" sz="4800"/>
            </a:br>
            <a:endParaRPr lang="ko-KR" altLang="en-US" sz="4800"/>
          </a:p>
        </p:txBody>
      </p:sp>
      <p:sp>
        <p:nvSpPr>
          <p:cNvPr id="35" name="내용 개체 틀 2"/>
          <p:cNvSpPr>
            <a:spLocks noGrp="1"/>
          </p:cNvSpPr>
          <p:nvPr>
            <p:ph idx="1"/>
          </p:nvPr>
        </p:nvSpPr>
        <p:spPr>
          <a:xfrm>
            <a:off x="583759" y="1897187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Arial"/>
              <a:buAutoNum type="arabicPeriod"/>
              <a:defRPr/>
            </a:pPr>
            <a:r>
              <a:rPr lang="en-US" altLang="ko-KR" sz="2400" dirty="0" err="1"/>
              <a:t>황선규</a:t>
            </a:r>
            <a:r>
              <a:rPr lang="en-US" altLang="ko-KR" sz="2400" dirty="0"/>
              <a:t>,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en-US" altLang="ko-KR" sz="2400" dirty="0"/>
              <a:t>OpenCV 4로 </a:t>
            </a:r>
            <a:r>
              <a:rPr lang="en-US" altLang="ko-KR" sz="2400" dirty="0" err="1"/>
              <a:t>배우는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컴퓨터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비전과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머신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러닝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』, 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길벗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2019)</a:t>
            </a:r>
            <a:endParaRPr lang="en-US" altLang="ko-KR" sz="2400" dirty="0"/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en-US" altLang="ko-KR" sz="2400" dirty="0" err="1"/>
              <a:t>박준원</a:t>
            </a:r>
            <a:r>
              <a:rPr lang="en-US" altLang="ko-KR" sz="2400" dirty="0"/>
              <a:t>,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en-US" altLang="ko-KR" sz="2400" dirty="0"/>
              <a:t>2019한 </a:t>
            </a:r>
            <a:r>
              <a:rPr lang="en-US" altLang="ko-KR" sz="2400" dirty="0" err="1"/>
              <a:t>권으로</a:t>
            </a:r>
            <a:r>
              <a:rPr lang="en-US" altLang="ko-KR" sz="2400" dirty="0"/>
              <a:t> </a:t>
            </a:r>
            <a:r>
              <a:rPr lang="en-US" altLang="ko-KR" sz="2400" dirty="0" err="1"/>
              <a:t>끝내는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아두이노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입문</a:t>
            </a:r>
            <a:r>
              <a:rPr lang="en-US" altLang="ko-KR" sz="2400" dirty="0"/>
              <a:t> + </a:t>
            </a:r>
            <a:r>
              <a:rPr lang="en-US" altLang="ko-KR" sz="2400" dirty="0" err="1"/>
              <a:t>실전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』, 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길벗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2019)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8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514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1. </a:t>
            </a:r>
            <a:r>
              <a:rPr lang="ko-KR" altLang="en-US" sz="4800" b="0" i="0" dirty="0">
                <a:effectLst/>
                <a:latin typeface="Noto Sans CJK KR"/>
              </a:rPr>
              <a:t>연구 배경 및 목적</a:t>
            </a:r>
            <a:endParaRPr lang="en-US" altLang="ko-KR" sz="4800" dirty="0"/>
          </a:p>
          <a:p>
            <a:pPr marL="0" indent="0" algn="ctr">
              <a:buNone/>
            </a:pPr>
            <a:endParaRPr lang="en-US" altLang="ko-KR" sz="4800" dirty="0"/>
          </a:p>
          <a:p>
            <a:pPr marL="0" indent="0" algn="ctr">
              <a:buNone/>
            </a:pPr>
            <a:endParaRPr lang="ko-KR" altLang="en-US" sz="4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31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4766" y="2894762"/>
            <a:ext cx="107029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 </a:t>
            </a:r>
            <a:r>
              <a:rPr lang="ko-KR" altLang="en-US" sz="2500" dirty="0"/>
              <a:t>길고양이를 퇴치하는 </a:t>
            </a:r>
            <a:r>
              <a:rPr lang="en-US" altLang="ko-KR" sz="2500" dirty="0"/>
              <a:t>‘</a:t>
            </a:r>
            <a:r>
              <a:rPr lang="ko-KR" altLang="en-US" sz="2500" dirty="0"/>
              <a:t>전기 펜스 설치</a:t>
            </a:r>
            <a:r>
              <a:rPr lang="en-US" altLang="ko-KR" sz="2500" dirty="0"/>
              <a:t>‘, ‘</a:t>
            </a:r>
            <a:r>
              <a:rPr lang="ko-KR" altLang="en-US" sz="2500" dirty="0"/>
              <a:t>담장 위 장애물 설치</a:t>
            </a:r>
            <a:r>
              <a:rPr lang="en-US" altLang="ko-KR" sz="2500" dirty="0"/>
              <a:t>‘, ‘</a:t>
            </a:r>
            <a:r>
              <a:rPr lang="ko-KR" altLang="en-US" sz="2500" dirty="0"/>
              <a:t>동작 감지   </a:t>
            </a:r>
            <a:endParaRPr lang="en-US" altLang="ko-KR" sz="2500" dirty="0"/>
          </a:p>
          <a:p>
            <a:r>
              <a:rPr lang="en-US" altLang="ko-KR" sz="2500" dirty="0"/>
              <a:t>   </a:t>
            </a:r>
            <a:r>
              <a:rPr lang="ko-KR" altLang="en-US" sz="2500" dirty="0"/>
              <a:t>스프링 쿨러</a:t>
            </a:r>
            <a:r>
              <a:rPr lang="en-US" altLang="ko-KR" sz="2500" dirty="0"/>
              <a:t>’ </a:t>
            </a:r>
            <a:r>
              <a:rPr lang="ko-KR" altLang="en-US" sz="2500" dirty="0"/>
              <a:t>등의 방법들은 복잡하고 고비용을 요구함</a:t>
            </a:r>
            <a:endParaRPr lang="en-US" altLang="ko-KR" sz="25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500" dirty="0"/>
              <a:t> 학교 내에 길고양이 퇴치 시스템이 충분하지 않음</a:t>
            </a:r>
            <a:endParaRPr lang="en-US" altLang="ko-KR" sz="2500" dirty="0"/>
          </a:p>
          <a:p>
            <a:endParaRPr lang="en-US" altLang="ko-KR" sz="2000" dirty="0"/>
          </a:p>
          <a:p>
            <a:pPr lvl="0">
              <a:defRPr/>
            </a:pPr>
            <a:endParaRPr lang="en-US" altLang="ko-KR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ko-KR" altLang="en-US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ko-KR" altLang="en-US" sz="2500" dirty="0"/>
          </a:p>
          <a:p>
            <a:pPr>
              <a:buFont typeface="Wingdings" panose="05000000000000000000" pitchFamily="2" charset="2"/>
              <a:buChar char="§"/>
            </a:pPr>
            <a:endParaRPr lang="ko-KR" altLang="en-US" sz="2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71C2B2-D27D-C494-7A9A-F7386EFB70B3}"/>
              </a:ext>
            </a:extLst>
          </p:cNvPr>
          <p:cNvSpPr txBox="1"/>
          <p:nvPr/>
        </p:nvSpPr>
        <p:spPr>
          <a:xfrm>
            <a:off x="119270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br>
              <a:rPr lang="en-US" altLang="ko-KR" sz="4800" dirty="0"/>
            </a:br>
            <a:r>
              <a:rPr lang="ko-KR" altLang="en-US" sz="4800" dirty="0"/>
              <a:t>연구 배경 및 목적</a:t>
            </a:r>
            <a:br>
              <a:rPr lang="en-US" altLang="ko-KR" sz="4800" dirty="0"/>
            </a:br>
            <a:r>
              <a:rPr lang="en-US" altLang="ko-KR" sz="4800" dirty="0"/>
              <a:t> - </a:t>
            </a:r>
            <a:r>
              <a:rPr lang="ko-KR" altLang="en-US" sz="3000" dirty="0"/>
              <a:t>연구 배경</a:t>
            </a:r>
            <a:br>
              <a:rPr lang="ko-KR" altLang="en-US" sz="4800" dirty="0"/>
            </a:b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3130708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6484" y="2722628"/>
            <a:ext cx="10702961" cy="320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r>
              <a:rPr lang="ko-KR" altLang="en-US" sz="2500" dirty="0"/>
              <a:t>길고양이의 건물 내 침입방지를 위한 간단한 시스템을 </a:t>
            </a:r>
            <a:r>
              <a:rPr lang="en-US" altLang="ko-KR" sz="2500" dirty="0"/>
              <a:t>OpenCV</a:t>
            </a:r>
            <a:r>
              <a:rPr lang="ko-KR" altLang="en-US" sz="2500" dirty="0"/>
              <a:t>와 </a:t>
            </a:r>
            <a:endParaRPr lang="en-US" altLang="ko-KR" sz="2500" dirty="0"/>
          </a:p>
          <a:p>
            <a:pPr lvl="0">
              <a:lnSpc>
                <a:spcPct val="150000"/>
              </a:lnSpc>
              <a:defRPr/>
            </a:pPr>
            <a:r>
              <a:rPr lang="en-US" altLang="ko-KR" sz="2500" dirty="0"/>
              <a:t>     </a:t>
            </a:r>
            <a:r>
              <a:rPr lang="ko-KR" altLang="en-US" sz="2500" dirty="0" err="1"/>
              <a:t>아두이노를</a:t>
            </a:r>
            <a:r>
              <a:rPr lang="ko-KR" altLang="en-US" sz="2500" dirty="0"/>
              <a:t> 이용하여 구현</a:t>
            </a:r>
            <a:endParaRPr lang="en-US" altLang="ko-KR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en-US" altLang="ko-KR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ko-KR" altLang="en-US" sz="2500" dirty="0"/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endParaRPr lang="ko-KR" altLang="en-US" sz="2500" dirty="0"/>
          </a:p>
          <a:p>
            <a:pPr>
              <a:buFont typeface="Wingdings" panose="05000000000000000000" pitchFamily="2" charset="2"/>
              <a:buChar char="§"/>
            </a:pPr>
            <a:endParaRPr lang="ko-KR" altLang="en-US" sz="2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71C2B2-D27D-C494-7A9A-F7386EFB70B3}"/>
              </a:ext>
            </a:extLst>
          </p:cNvPr>
          <p:cNvSpPr txBox="1"/>
          <p:nvPr/>
        </p:nvSpPr>
        <p:spPr>
          <a:xfrm>
            <a:off x="119270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br>
              <a:rPr lang="en-US" altLang="ko-KR" sz="4800" dirty="0"/>
            </a:br>
            <a:r>
              <a:rPr lang="ko-KR" altLang="en-US" sz="4800" dirty="0"/>
              <a:t>연구 배경 및 목적</a:t>
            </a:r>
            <a:br>
              <a:rPr lang="en-US" altLang="ko-KR" sz="4800" dirty="0"/>
            </a:br>
            <a:r>
              <a:rPr lang="en-US" altLang="ko-KR" sz="4800" dirty="0"/>
              <a:t> - </a:t>
            </a:r>
            <a:r>
              <a:rPr lang="ko-KR" altLang="en-US" sz="3000" dirty="0"/>
              <a:t>연구 목적</a:t>
            </a:r>
            <a:br>
              <a:rPr lang="ko-KR" altLang="en-US" sz="4800" dirty="0"/>
            </a:b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7380454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2. </a:t>
            </a:r>
            <a:r>
              <a:rPr lang="ko-KR" altLang="en-US" sz="4800" b="0" i="0" dirty="0">
                <a:effectLst/>
                <a:latin typeface="Noto Sans CJK KR"/>
              </a:rPr>
              <a:t>계획대비 진행상황</a:t>
            </a:r>
            <a:endParaRPr lang="en-US" altLang="ko-KR" sz="4800" b="0" i="0" dirty="0">
              <a:effectLst/>
              <a:latin typeface="Noto Sans CJK KR"/>
            </a:endParaRPr>
          </a:p>
          <a:p>
            <a:pPr marL="0" indent="0" algn="ctr">
              <a:buNone/>
            </a:pP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0241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2F8EE0E-D1C1-4C26-9FCF-9C7B88D20B4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7" name="제목 1"/>
          <p:cNvSpPr txBox="1"/>
          <p:nvPr/>
        </p:nvSpPr>
        <p:spPr>
          <a:xfrm>
            <a:off x="119270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br>
              <a:rPr lang="en-US" altLang="ko-KR" sz="4800" dirty="0"/>
            </a:br>
            <a:r>
              <a:rPr lang="ko-KR" altLang="en-US" sz="4800" dirty="0"/>
              <a:t>계획대비 진행상황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2E85188A-1D12-43DF-1A4C-0980AD0B4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198423"/>
              </p:ext>
            </p:extLst>
          </p:nvPr>
        </p:nvGraphicFramePr>
        <p:xfrm>
          <a:off x="486058" y="1415478"/>
          <a:ext cx="11136756" cy="51947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5158">
                  <a:extLst>
                    <a:ext uri="{9D8B030D-6E8A-4147-A177-3AD203B41FA5}">
                      <a16:colId xmlns:a16="http://schemas.microsoft.com/office/drawing/2014/main" val="1522791625"/>
                    </a:ext>
                  </a:extLst>
                </a:gridCol>
                <a:gridCol w="887506">
                  <a:extLst>
                    <a:ext uri="{9D8B030D-6E8A-4147-A177-3AD203B41FA5}">
                      <a16:colId xmlns:a16="http://schemas.microsoft.com/office/drawing/2014/main" val="1207872111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879669034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1904353229"/>
                    </a:ext>
                  </a:extLst>
                </a:gridCol>
                <a:gridCol w="832002">
                  <a:extLst>
                    <a:ext uri="{9D8B030D-6E8A-4147-A177-3AD203B41FA5}">
                      <a16:colId xmlns:a16="http://schemas.microsoft.com/office/drawing/2014/main" val="865879005"/>
                    </a:ext>
                  </a:extLst>
                </a:gridCol>
                <a:gridCol w="862328">
                  <a:extLst>
                    <a:ext uri="{9D8B030D-6E8A-4147-A177-3AD203B41FA5}">
                      <a16:colId xmlns:a16="http://schemas.microsoft.com/office/drawing/2014/main" val="2944579018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3856671469"/>
                    </a:ext>
                  </a:extLst>
                </a:gridCol>
                <a:gridCol w="877243">
                  <a:extLst>
                    <a:ext uri="{9D8B030D-6E8A-4147-A177-3AD203B41FA5}">
                      <a16:colId xmlns:a16="http://schemas.microsoft.com/office/drawing/2014/main" val="1211552346"/>
                    </a:ext>
                  </a:extLst>
                </a:gridCol>
                <a:gridCol w="915698">
                  <a:extLst>
                    <a:ext uri="{9D8B030D-6E8A-4147-A177-3AD203B41FA5}">
                      <a16:colId xmlns:a16="http://schemas.microsoft.com/office/drawing/2014/main" val="1521869593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43940640"/>
                    </a:ext>
                  </a:extLst>
                </a:gridCol>
                <a:gridCol w="1048868">
                  <a:extLst>
                    <a:ext uri="{9D8B030D-6E8A-4147-A177-3AD203B41FA5}">
                      <a16:colId xmlns:a16="http://schemas.microsoft.com/office/drawing/2014/main" val="1323430315"/>
                    </a:ext>
                  </a:extLst>
                </a:gridCol>
              </a:tblGrid>
              <a:tr h="551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연구내용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62652"/>
                  </a:ext>
                </a:extLst>
              </a:tr>
              <a:tr h="958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연구 계획 수립 및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프로그램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092182"/>
                  </a:ext>
                </a:extLst>
              </a:tr>
              <a:tr h="907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영상처리 코드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273180"/>
                  </a:ext>
                </a:extLst>
              </a:tr>
              <a:tr h="100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아두이노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라즈베리 파이를 이용한 </a:t>
                      </a:r>
                      <a:r>
                        <a:rPr lang="en-US" altLang="ko-KR" sz="1500" dirty="0"/>
                        <a:t>IOT </a:t>
                      </a:r>
                      <a:r>
                        <a:rPr lang="ko-KR" altLang="en-US" sz="1500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757389"/>
                  </a:ext>
                </a:extLst>
              </a:tr>
              <a:tr h="98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실제 시스템 실험 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수정 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07222"/>
                  </a:ext>
                </a:extLst>
              </a:tr>
              <a:tr h="788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보고서 작성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3036"/>
                  </a:ext>
                </a:extLst>
              </a:tr>
            </a:tbl>
          </a:graphicData>
        </a:graphic>
      </p:graphicFrame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B301361-A944-4104-F799-026AE483FDF2}"/>
              </a:ext>
            </a:extLst>
          </p:cNvPr>
          <p:cNvSpPr/>
          <p:nvPr/>
        </p:nvSpPr>
        <p:spPr>
          <a:xfrm>
            <a:off x="2643446" y="2083359"/>
            <a:ext cx="3419303" cy="2743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4AB7BCD-FCD7-5AAE-C3E1-A0EACF10A7A1}"/>
              </a:ext>
            </a:extLst>
          </p:cNvPr>
          <p:cNvSpPr/>
          <p:nvPr/>
        </p:nvSpPr>
        <p:spPr>
          <a:xfrm>
            <a:off x="2643447" y="2514377"/>
            <a:ext cx="2582978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37424C2-526C-3268-3B6B-E2BE131E495A}"/>
              </a:ext>
            </a:extLst>
          </p:cNvPr>
          <p:cNvSpPr/>
          <p:nvPr/>
        </p:nvSpPr>
        <p:spPr>
          <a:xfrm>
            <a:off x="3879564" y="3025599"/>
            <a:ext cx="3874907" cy="2743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CFF902D-80EC-6B89-4092-141721B3DE65}"/>
              </a:ext>
            </a:extLst>
          </p:cNvPr>
          <p:cNvSpPr/>
          <p:nvPr/>
        </p:nvSpPr>
        <p:spPr>
          <a:xfrm>
            <a:off x="5619728" y="3930206"/>
            <a:ext cx="3948221" cy="2743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25EFA06-D187-5FC1-055E-2900565A4EB4}"/>
              </a:ext>
            </a:extLst>
          </p:cNvPr>
          <p:cNvSpPr/>
          <p:nvPr/>
        </p:nvSpPr>
        <p:spPr>
          <a:xfrm>
            <a:off x="6062749" y="4945109"/>
            <a:ext cx="3505200" cy="27435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787EFBE-4909-428D-5C05-432CC2FBCB7B}"/>
              </a:ext>
            </a:extLst>
          </p:cNvPr>
          <p:cNvSpPr/>
          <p:nvPr/>
        </p:nvSpPr>
        <p:spPr>
          <a:xfrm>
            <a:off x="3879565" y="5916959"/>
            <a:ext cx="1346860" cy="27435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F56B277-48D0-6538-72D6-EB5E45CD4BC7}"/>
              </a:ext>
            </a:extLst>
          </p:cNvPr>
          <p:cNvSpPr/>
          <p:nvPr/>
        </p:nvSpPr>
        <p:spPr>
          <a:xfrm>
            <a:off x="8684647" y="5916959"/>
            <a:ext cx="1472365" cy="27435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7E2444D-69EE-4368-66CA-120B990212D9}"/>
              </a:ext>
            </a:extLst>
          </p:cNvPr>
          <p:cNvSpPr/>
          <p:nvPr/>
        </p:nvSpPr>
        <p:spPr>
          <a:xfrm>
            <a:off x="2862986" y="6196988"/>
            <a:ext cx="2363437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19CE6C1-1DAB-346C-07AD-C56A7EE0E01B}"/>
              </a:ext>
            </a:extLst>
          </p:cNvPr>
          <p:cNvSpPr/>
          <p:nvPr/>
        </p:nvSpPr>
        <p:spPr>
          <a:xfrm>
            <a:off x="3879564" y="3345851"/>
            <a:ext cx="1346860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B712707-256A-C10A-9986-2A3C7C351A00}"/>
              </a:ext>
            </a:extLst>
          </p:cNvPr>
          <p:cNvSpPr/>
          <p:nvPr/>
        </p:nvSpPr>
        <p:spPr>
          <a:xfrm>
            <a:off x="4833258" y="4218502"/>
            <a:ext cx="393166" cy="274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3. </a:t>
            </a:r>
            <a:r>
              <a:rPr lang="ko-KR" altLang="en-US" sz="4800" dirty="0"/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217479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517519" y="2083242"/>
            <a:ext cx="2926080" cy="3029447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8EE0E-D1C1-4C26-9FCF-9C7B88D20B4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1906" y="0"/>
            <a:ext cx="10515600" cy="2258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/>
            </a:br>
            <a:r>
              <a:rPr lang="ko-KR" altLang="en-US" sz="4800" dirty="0"/>
              <a:t>구성원의 역할 분담</a:t>
            </a:r>
            <a:br>
              <a:rPr lang="en-US" altLang="ko-KR" sz="4800" dirty="0"/>
            </a:br>
            <a:r>
              <a:rPr lang="en-US" altLang="ko-KR" sz="4800" dirty="0"/>
              <a:t> </a:t>
            </a:r>
            <a:br>
              <a:rPr lang="ko-KR" altLang="en-US" sz="4800" dirty="0"/>
            </a:br>
            <a:endParaRPr lang="ko-KR" altLang="en-US" sz="4800" dirty="0"/>
          </a:p>
        </p:txBody>
      </p:sp>
      <p:sp>
        <p:nvSpPr>
          <p:cNvPr id="19" name="직사각형 18"/>
          <p:cNvSpPr/>
          <p:nvPr/>
        </p:nvSpPr>
        <p:spPr>
          <a:xfrm>
            <a:off x="1202803" y="2258171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dirty="0"/>
              <a:t>신동운</a:t>
            </a:r>
            <a:endParaRPr lang="ko-KR" altLang="en-US" sz="3000" dirty="0"/>
          </a:p>
        </p:txBody>
      </p:sp>
      <p:sp>
        <p:nvSpPr>
          <p:cNvPr id="22" name="직사각형 21"/>
          <p:cNvSpPr/>
          <p:nvPr/>
        </p:nvSpPr>
        <p:spPr>
          <a:xfrm>
            <a:off x="517519" y="3038206"/>
            <a:ext cx="27093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영상처리 코드 개발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인공지능 시스템 개발 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517519" y="2820121"/>
            <a:ext cx="29260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356818" y="2083242"/>
            <a:ext cx="3020728" cy="3029447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79513" y="2083242"/>
            <a:ext cx="2863048" cy="3029447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4356818" y="2828073"/>
            <a:ext cx="30094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279513" y="2820121"/>
            <a:ext cx="2863048" cy="795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92142" y="2279146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dirty="0" err="1"/>
              <a:t>원석찬</a:t>
            </a:r>
            <a:endParaRPr lang="ko-KR" altLang="en-US" sz="3000" dirty="0"/>
          </a:p>
        </p:txBody>
      </p:sp>
      <p:sp>
        <p:nvSpPr>
          <p:cNvPr id="36" name="직사각형 35"/>
          <p:cNvSpPr/>
          <p:nvPr/>
        </p:nvSpPr>
        <p:spPr>
          <a:xfrm>
            <a:off x="9101547" y="2266123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000" b="1" dirty="0"/>
              <a:t>정재인</a:t>
            </a:r>
            <a:endParaRPr lang="ko-KR" altLang="en-US" sz="3000" dirty="0"/>
          </a:p>
        </p:txBody>
      </p:sp>
      <p:sp>
        <p:nvSpPr>
          <p:cNvPr id="38" name="직사각형 37"/>
          <p:cNvSpPr/>
          <p:nvPr/>
        </p:nvSpPr>
        <p:spPr>
          <a:xfrm>
            <a:off x="4391442" y="3038206"/>
            <a:ext cx="2425664" cy="878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아두이누</a:t>
            </a:r>
            <a:r>
              <a:rPr lang="ko-KR" altLang="en-US" dirty="0"/>
              <a:t> 모듈 연결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아두이노</a:t>
            </a:r>
            <a:r>
              <a:rPr lang="ko-KR" altLang="en-US" dirty="0"/>
              <a:t> 코드 개발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279513" y="3038206"/>
            <a:ext cx="288732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모듈 연결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영상처리 연구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301901" y="5550010"/>
            <a:ext cx="4826442" cy="893804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/>
              <a:t>보고서 작성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발표준비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199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668</Words>
  <Application>Microsoft Office PowerPoint</Application>
  <PresentationFormat>와이드스크린</PresentationFormat>
  <Paragraphs>170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AppleSDGothicNeo</vt:lpstr>
      <vt:lpstr>Noto Sans CJK KR</vt:lpstr>
      <vt:lpstr>맑은 고딕</vt:lpstr>
      <vt:lpstr>Arial</vt:lpstr>
      <vt:lpstr>Calibri</vt:lpstr>
      <vt:lpstr>Calibri Light</vt:lpstr>
      <vt:lpstr>Consolas</vt:lpstr>
      <vt:lpstr>Wingdings</vt:lpstr>
      <vt:lpstr>Office Theme</vt:lpstr>
      <vt:lpstr>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재인</dc:creator>
  <cp:lastModifiedBy>정재인</cp:lastModifiedBy>
  <cp:revision>37</cp:revision>
  <dcterms:created xsi:type="dcterms:W3CDTF">2023-03-11T06:13:50Z</dcterms:created>
  <dcterms:modified xsi:type="dcterms:W3CDTF">2023-06-01T08:17:20Z</dcterms:modified>
  <cp:version/>
</cp:coreProperties>
</file>